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307" r:id="rId3"/>
    <p:sldId id="376" r:id="rId4"/>
    <p:sldId id="308" r:id="rId5"/>
    <p:sldId id="309" r:id="rId6"/>
    <p:sldId id="310" r:id="rId7"/>
    <p:sldId id="298" r:id="rId8"/>
    <p:sldId id="321" r:id="rId9"/>
    <p:sldId id="377" r:id="rId10"/>
    <p:sldId id="319" r:id="rId11"/>
    <p:sldId id="315" r:id="rId12"/>
    <p:sldId id="391" r:id="rId13"/>
    <p:sldId id="322" r:id="rId14"/>
    <p:sldId id="395" r:id="rId15"/>
    <p:sldId id="378" r:id="rId16"/>
    <p:sldId id="396" r:id="rId17"/>
    <p:sldId id="277" r:id="rId18"/>
  </p:sldIdLst>
  <p:sldSz cx="12192000" cy="6858000"/>
  <p:notesSz cx="6858000" cy="9144000"/>
  <p:embeddedFontLst>
    <p:embeddedFont>
      <p:font typeface="Andika" panose="02000000000000000000" pitchFamily="2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F21BA23-FB6B-4F03-B1E4-87026602F629}" v="1" dt="2026-06-05T10:02:05.6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713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312" y="108"/>
      </p:cViewPr>
      <p:guideLst/>
    </p:cSldViewPr>
  </p:slideViewPr>
  <p:notesTextViewPr>
    <p:cViewPr>
      <p:scale>
        <a:sx n="3" d="2"/>
        <a:sy n="3" d="2"/>
      </p:scale>
      <p:origin x="0" y="-5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6-05T10:02:05.626" v="207"/>
      <pc:docMkLst>
        <pc:docMk/>
      </pc:docMkLst>
      <pc:sldChg chg="delSp modSp mod">
        <pc:chgData name="Glen Jones" userId="e846aaca-4b24-4b13-b0d0-f2308e16b284" providerId="ADAL" clId="{ED47ACC3-9597-4D89-A1DC-43CF280EF274}" dt="2026-05-19T11:50:59.430" v="135" actId="20577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5-19T11:50:59.430" v="135" actId="20577"/>
          <ac:spMkLst>
            <pc:docMk/>
            <pc:sldMk cId="0" sldId="277"/>
            <ac:spMk id="3" creationId="{14A98FF5-4F3C-D9B6-7AF1-1894F0939983}"/>
          </ac:spMkLst>
        </pc:spChg>
        <pc:spChg chg="mod">
          <ac:chgData name="Glen Jones" userId="e846aaca-4b24-4b13-b0d0-f2308e16b284" providerId="ADAL" clId="{ED47ACC3-9597-4D89-A1DC-43CF280EF274}" dt="2026-05-19T11:49:07.705" v="102" actId="1076"/>
          <ac:spMkLst>
            <pc:docMk/>
            <pc:sldMk cId="0" sldId="277"/>
            <ac:spMk id="7" creationId="{9A7556B9-0769-49F4-543E-098460197CF1}"/>
          </ac:spMkLst>
        </pc:spChg>
      </pc:sldChg>
      <pc:sldChg chg="add">
        <pc:chgData name="Glen Jones" userId="e846aaca-4b24-4b13-b0d0-f2308e16b284" providerId="ADAL" clId="{ED47ACC3-9597-4D89-A1DC-43CF280EF274}" dt="2026-05-19T11:49:54.730" v="105"/>
        <pc:sldMkLst>
          <pc:docMk/>
          <pc:sldMk cId="763442519" sldId="315"/>
        </pc:sldMkLst>
      </pc:sldChg>
      <pc:sldChg chg="add">
        <pc:chgData name="Glen Jones" userId="e846aaca-4b24-4b13-b0d0-f2308e16b284" providerId="ADAL" clId="{ED47ACC3-9597-4D89-A1DC-43CF280EF274}" dt="2026-05-19T11:49:54.730" v="105"/>
        <pc:sldMkLst>
          <pc:docMk/>
          <pc:sldMk cId="1078030130" sldId="319"/>
        </pc:sldMkLst>
      </pc:sldChg>
      <pc:sldChg chg="add modAnim">
        <pc:chgData name="Glen Jones" userId="e846aaca-4b24-4b13-b0d0-f2308e16b284" providerId="ADAL" clId="{ED47ACC3-9597-4D89-A1DC-43CF280EF274}" dt="2026-06-05T10:02:05.626" v="207"/>
        <pc:sldMkLst>
          <pc:docMk/>
          <pc:sldMk cId="550965640" sldId="321"/>
        </pc:sldMkLst>
      </pc:sldChg>
      <pc:sldChg chg="add">
        <pc:chgData name="Glen Jones" userId="e846aaca-4b24-4b13-b0d0-f2308e16b284" providerId="ADAL" clId="{ED47ACC3-9597-4D89-A1DC-43CF280EF274}" dt="2026-05-19T11:49:54.730" v="105"/>
        <pc:sldMkLst>
          <pc:docMk/>
          <pc:sldMk cId="3449498938" sldId="322"/>
        </pc:sldMkLst>
      </pc:sldChg>
      <pc:sldChg chg="add">
        <pc:chgData name="Glen Jones" userId="e846aaca-4b24-4b13-b0d0-f2308e16b284" providerId="ADAL" clId="{ED47ACC3-9597-4D89-A1DC-43CF280EF274}" dt="2026-05-19T11:49:54.730" v="105"/>
        <pc:sldMkLst>
          <pc:docMk/>
          <pc:sldMk cId="1515023995" sldId="377"/>
        </pc:sldMkLst>
      </pc:sldChg>
      <pc:sldChg chg="modSp mod modAnim">
        <pc:chgData name="Glen Jones" userId="e846aaca-4b24-4b13-b0d0-f2308e16b284" providerId="ADAL" clId="{ED47ACC3-9597-4D89-A1DC-43CF280EF274}" dt="2026-05-19T12:39:40.436" v="185" actId="20577"/>
        <pc:sldMkLst>
          <pc:docMk/>
          <pc:sldMk cId="4095487901" sldId="378"/>
        </pc:sldMkLst>
        <pc:spChg chg="mod">
          <ac:chgData name="Glen Jones" userId="e846aaca-4b24-4b13-b0d0-f2308e16b284" providerId="ADAL" clId="{ED47ACC3-9597-4D89-A1DC-43CF280EF274}" dt="2026-05-19T12:39:30.458" v="180" actId="108"/>
          <ac:spMkLst>
            <pc:docMk/>
            <pc:sldMk cId="4095487901" sldId="378"/>
            <ac:spMk id="5" creationId="{0EF70514-BB42-A03B-91D9-2552E6C26901}"/>
          </ac:spMkLst>
        </pc:spChg>
        <pc:spChg chg="mod">
          <ac:chgData name="Glen Jones" userId="e846aaca-4b24-4b13-b0d0-f2308e16b284" providerId="ADAL" clId="{ED47ACC3-9597-4D89-A1DC-43CF280EF274}" dt="2026-05-19T12:39:40.436" v="185" actId="20577"/>
          <ac:spMkLst>
            <pc:docMk/>
            <pc:sldMk cId="4095487901" sldId="378"/>
            <ac:spMk id="6" creationId="{7C815794-B8E8-7DE1-B400-FC89C4E660F0}"/>
          </ac:spMkLst>
        </pc:spChg>
        <pc:spChg chg="mod">
          <ac:chgData name="Glen Jones" userId="e846aaca-4b24-4b13-b0d0-f2308e16b284" providerId="ADAL" clId="{ED47ACC3-9597-4D89-A1DC-43CF280EF274}" dt="2026-05-19T12:39:15.840" v="174"/>
          <ac:spMkLst>
            <pc:docMk/>
            <pc:sldMk cId="4095487901" sldId="378"/>
            <ac:spMk id="7" creationId="{A91741CF-62EC-63BE-25AB-001847C68E67}"/>
          </ac:spMkLst>
        </pc:spChg>
      </pc:sldChg>
      <pc:sldChg chg="add">
        <pc:chgData name="Glen Jones" userId="e846aaca-4b24-4b13-b0d0-f2308e16b284" providerId="ADAL" clId="{ED47ACC3-9597-4D89-A1DC-43CF280EF274}" dt="2026-05-19T11:49:54.730" v="105"/>
        <pc:sldMkLst>
          <pc:docMk/>
          <pc:sldMk cId="2662950308" sldId="391"/>
        </pc:sldMkLst>
      </pc:sldChg>
      <pc:sldChg chg="addSp modSp add del mod modAnim">
        <pc:chgData name="Glen Jones" userId="e846aaca-4b24-4b13-b0d0-f2308e16b284" providerId="ADAL" clId="{ED47ACC3-9597-4D89-A1DC-43CF280EF274}" dt="2026-05-19T12:39:02.083" v="172" actId="20577"/>
        <pc:sldMkLst>
          <pc:docMk/>
          <pc:sldMk cId="2437532284" sldId="395"/>
        </pc:sldMkLst>
        <pc:spChg chg="add mod">
          <ac:chgData name="Glen Jones" userId="e846aaca-4b24-4b13-b0d0-f2308e16b284" providerId="ADAL" clId="{ED47ACC3-9597-4D89-A1DC-43CF280EF274}" dt="2026-05-19T12:38:58.289" v="163" actId="20577"/>
          <ac:spMkLst>
            <pc:docMk/>
            <pc:sldMk cId="2437532284" sldId="395"/>
            <ac:spMk id="3" creationId="{C4CB92EC-6C1D-5B19-ACAF-E7309E31F1FE}"/>
          </ac:spMkLst>
        </pc:spChg>
        <pc:spChg chg="mod">
          <ac:chgData name="Glen Jones" userId="e846aaca-4b24-4b13-b0d0-f2308e16b284" providerId="ADAL" clId="{ED47ACC3-9597-4D89-A1DC-43CF280EF274}" dt="2026-05-19T12:38:43.525" v="152" actId="1076"/>
          <ac:spMkLst>
            <pc:docMk/>
            <pc:sldMk cId="2437532284" sldId="395"/>
            <ac:spMk id="5" creationId="{C8C7C7CF-A802-8B75-CDD7-7F3F67772B21}"/>
          </ac:spMkLst>
        </pc:spChg>
        <pc:spChg chg="mod">
          <ac:chgData name="Glen Jones" userId="e846aaca-4b24-4b13-b0d0-f2308e16b284" providerId="ADAL" clId="{ED47ACC3-9597-4D89-A1DC-43CF280EF274}" dt="2026-05-19T12:38:43.525" v="152" actId="1076"/>
          <ac:spMkLst>
            <pc:docMk/>
            <pc:sldMk cId="2437532284" sldId="395"/>
            <ac:spMk id="6" creationId="{53CCCB6D-E630-F7C9-4427-9C315BCEBBDC}"/>
          </ac:spMkLst>
        </pc:spChg>
        <pc:spChg chg="add mod">
          <ac:chgData name="Glen Jones" userId="e846aaca-4b24-4b13-b0d0-f2308e16b284" providerId="ADAL" clId="{ED47ACC3-9597-4D89-A1DC-43CF280EF274}" dt="2026-05-19T12:39:02.083" v="172" actId="20577"/>
          <ac:spMkLst>
            <pc:docMk/>
            <pc:sldMk cId="2437532284" sldId="395"/>
            <ac:spMk id="8" creationId="{C5829AE9-CB30-D801-2925-94A2BEC56A7C}"/>
          </ac:spMkLst>
        </pc:spChg>
        <pc:spChg chg="mod">
          <ac:chgData name="Glen Jones" userId="e846aaca-4b24-4b13-b0d0-f2308e16b284" providerId="ADAL" clId="{ED47ACC3-9597-4D89-A1DC-43CF280EF274}" dt="2026-05-19T12:38:43.525" v="152" actId="1076"/>
          <ac:spMkLst>
            <pc:docMk/>
            <pc:sldMk cId="2437532284" sldId="395"/>
            <ac:spMk id="11" creationId="{E01635AF-5BA6-9C1E-A88C-3F72D89D29B1}"/>
          </ac:spMkLst>
        </pc:spChg>
        <pc:spChg chg="mod">
          <ac:chgData name="Glen Jones" userId="e846aaca-4b24-4b13-b0d0-f2308e16b284" providerId="ADAL" clId="{ED47ACC3-9597-4D89-A1DC-43CF280EF274}" dt="2026-05-19T12:38:43.525" v="152" actId="1076"/>
          <ac:spMkLst>
            <pc:docMk/>
            <pc:sldMk cId="2437532284" sldId="395"/>
            <ac:spMk id="13" creationId="{A370D7E2-C7AE-2E81-1A17-44247180BA86}"/>
          </ac:spMkLst>
        </pc:spChg>
        <pc:spChg chg="mod">
          <ac:chgData name="Glen Jones" userId="e846aaca-4b24-4b13-b0d0-f2308e16b284" providerId="ADAL" clId="{ED47ACC3-9597-4D89-A1DC-43CF280EF274}" dt="2026-05-19T12:38:38.386" v="151" actId="1076"/>
          <ac:spMkLst>
            <pc:docMk/>
            <pc:sldMk cId="2437532284" sldId="395"/>
            <ac:spMk id="27" creationId="{E312A059-87B9-C1CA-6EE7-C06D95F8CF5E}"/>
          </ac:spMkLst>
        </pc:spChg>
        <pc:graphicFrameChg chg="mod modGraphic">
          <ac:chgData name="Glen Jones" userId="e846aaca-4b24-4b13-b0d0-f2308e16b284" providerId="ADAL" clId="{ED47ACC3-9597-4D89-A1DC-43CF280EF274}" dt="2026-05-19T12:38:33.820" v="150" actId="20577"/>
          <ac:graphicFrameMkLst>
            <pc:docMk/>
            <pc:sldMk cId="2437532284" sldId="395"/>
            <ac:graphicFrameMk id="4" creationId="{B969CBC6-6141-0D04-7A5C-A142417460BC}"/>
          </ac:graphicFrameMkLst>
        </pc:graphicFrameChg>
      </pc:sldChg>
      <pc:sldChg chg="modSp add mod modAnim">
        <pc:chgData name="Glen Jones" userId="e846aaca-4b24-4b13-b0d0-f2308e16b284" providerId="ADAL" clId="{ED47ACC3-9597-4D89-A1DC-43CF280EF274}" dt="2026-05-19T12:40:34.001" v="206" actId="20577"/>
        <pc:sldMkLst>
          <pc:docMk/>
          <pc:sldMk cId="340452118" sldId="396"/>
        </pc:sldMkLst>
        <pc:spChg chg="mod">
          <ac:chgData name="Glen Jones" userId="e846aaca-4b24-4b13-b0d0-f2308e16b284" providerId="ADAL" clId="{ED47ACC3-9597-4D89-A1DC-43CF280EF274}" dt="2026-05-19T12:40:19.891" v="198" actId="108"/>
          <ac:spMkLst>
            <pc:docMk/>
            <pc:sldMk cId="340452118" sldId="396"/>
            <ac:spMk id="5" creationId="{DEDB0DDE-90BB-CD50-2982-A0DAF1DDCAEB}"/>
          </ac:spMkLst>
        </pc:spChg>
        <pc:spChg chg="mod">
          <ac:chgData name="Glen Jones" userId="e846aaca-4b24-4b13-b0d0-f2308e16b284" providerId="ADAL" clId="{ED47ACC3-9597-4D89-A1DC-43CF280EF274}" dt="2026-05-19T12:40:34.001" v="206" actId="20577"/>
          <ac:spMkLst>
            <pc:docMk/>
            <pc:sldMk cId="340452118" sldId="396"/>
            <ac:spMk id="6" creationId="{71BF26B3-2611-BC95-9EF5-7CEB5B131743}"/>
          </ac:spMkLst>
        </pc:spChg>
        <pc:spChg chg="mod">
          <ac:chgData name="Glen Jones" userId="e846aaca-4b24-4b13-b0d0-f2308e16b284" providerId="ADAL" clId="{ED47ACC3-9597-4D89-A1DC-43CF280EF274}" dt="2026-05-19T12:40:00.746" v="190" actId="404"/>
          <ac:spMkLst>
            <pc:docMk/>
            <pc:sldMk cId="340452118" sldId="396"/>
            <ac:spMk id="7" creationId="{43A4A048-2E4F-2C20-E0F0-8981D6A7ED4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BFA973C7-E1D9-7C68-4D83-1C2A6B39D0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276870" y="2054758"/>
            <a:ext cx="54365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circ</a:t>
            </a:r>
            <a:r>
              <a:rPr lang="en-GB" sz="8000" dirty="0">
                <a:solidFill>
                  <a:schemeClr val="bg1"/>
                </a:solidFill>
              </a:rPr>
              <a:t>le </a:t>
            </a:r>
          </a:p>
        </p:txBody>
      </p:sp>
      <p:pic>
        <p:nvPicPr>
          <p:cNvPr id="9" name="Picture 8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E31D269-1817-9D83-D725-5880BA87D3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014" y="1668689"/>
            <a:ext cx="3414947" cy="439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030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5B587E0-4006-94C8-45C0-6D86AE12AD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11698" y="2558407"/>
            <a:ext cx="49854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circ</a:t>
            </a:r>
            <a:r>
              <a:rPr lang="en-GB" sz="8000" dirty="0">
                <a:solidFill>
                  <a:schemeClr val="bg1"/>
                </a:solidFill>
              </a:rPr>
              <a:t>uit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1" y="321648"/>
            <a:ext cx="4342450" cy="405144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A6DB782-EEAA-DCE9-A51A-ABA44CD95B17}"/>
              </a:ext>
            </a:extLst>
          </p:cNvPr>
          <p:cNvSpPr txBox="1"/>
          <p:nvPr/>
        </p:nvSpPr>
        <p:spPr>
          <a:xfrm>
            <a:off x="4811698" y="3786575"/>
            <a:ext cx="5038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Electricity flows around a circuit.</a:t>
            </a:r>
          </a:p>
        </p:txBody>
      </p:sp>
    </p:spTree>
    <p:extLst>
      <p:ext uri="{BB962C8B-B14F-4D97-AF65-F5344CB8AC3E}">
        <p14:creationId xmlns:p14="http://schemas.microsoft.com/office/powerpoint/2010/main" val="763442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9459C158-8FD1-314C-81F8-3CE9D21564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26182" y="2179716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circ</a:t>
            </a:r>
            <a:r>
              <a:rPr lang="en-GB" sz="8000" dirty="0">
                <a:solidFill>
                  <a:schemeClr val="bg1"/>
                </a:solidFill>
              </a:rPr>
              <a:t>adian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0909E5F-13AC-9C56-0AF3-5C799873B5B4}"/>
              </a:ext>
            </a:extLst>
          </p:cNvPr>
          <p:cNvSpPr txBox="1"/>
          <p:nvPr/>
        </p:nvSpPr>
        <p:spPr>
          <a:xfrm>
            <a:off x="5126182" y="3381296"/>
            <a:ext cx="4845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Dia means day.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770F1F2-E14F-F298-973B-AAAF86DF24EE}"/>
              </a:ext>
            </a:extLst>
          </p:cNvPr>
          <p:cNvSpPr txBox="1"/>
          <p:nvPr/>
        </p:nvSpPr>
        <p:spPr>
          <a:xfrm>
            <a:off x="5126182" y="3846032"/>
            <a:ext cx="4845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Circadian rhythms are the natural responses to light and dark. 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5668B8CA-537A-F4DE-23BF-CE012D11E4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004" y="276432"/>
            <a:ext cx="4741265" cy="3738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950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A7C2EB1E-9591-3C6D-C269-1FD0B5773E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276870" y="2054758"/>
            <a:ext cx="54365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circ</a:t>
            </a:r>
            <a:r>
              <a:rPr lang="en-GB" sz="8000" dirty="0">
                <a:solidFill>
                  <a:schemeClr val="bg1"/>
                </a:solidFill>
              </a:rPr>
              <a:t>a </a:t>
            </a:r>
          </a:p>
        </p:txBody>
      </p:sp>
      <p:pic>
        <p:nvPicPr>
          <p:cNvPr id="9" name="Picture 8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E31D269-1817-9D83-D725-5880BA87D3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014" y="1668689"/>
            <a:ext cx="3414947" cy="439992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39CAF08-9B3F-CD98-5273-36694149016B}"/>
              </a:ext>
            </a:extLst>
          </p:cNvPr>
          <p:cNvSpPr txBox="1"/>
          <p:nvPr/>
        </p:nvSpPr>
        <p:spPr>
          <a:xfrm>
            <a:off x="5741801" y="3222320"/>
            <a:ext cx="4845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church was built circa 1860.</a:t>
            </a:r>
          </a:p>
        </p:txBody>
      </p:sp>
    </p:spTree>
    <p:extLst>
      <p:ext uri="{BB962C8B-B14F-4D97-AF65-F5344CB8AC3E}">
        <p14:creationId xmlns:p14="http://schemas.microsoft.com/office/powerpoint/2010/main" val="3449498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-24873" y="-39872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3143908"/>
              </p:ext>
            </p:extLst>
          </p:nvPr>
        </p:nvGraphicFramePr>
        <p:xfrm>
          <a:off x="3421282" y="1380429"/>
          <a:ext cx="4901751" cy="2456371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6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</a:tblGrid>
              <a:tr h="8489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0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circ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circle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le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cuit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ade+ian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us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ule+ate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8121" y="542038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1953337" y="438693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circle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4716545" y="438602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circadian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1953335" y="498002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circuit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A370D7E2-C7AE-2E81-1A17-44247180BA86}"/>
              </a:ext>
            </a:extLst>
          </p:cNvPr>
          <p:cNvSpPr txBox="1">
            <a:spLocks/>
          </p:cNvSpPr>
          <p:nvPr/>
        </p:nvSpPr>
        <p:spPr>
          <a:xfrm>
            <a:off x="4716545" y="496501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</a:t>
            </a:r>
            <a:r>
              <a:rPr lang="en-GB" sz="24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circa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12A059-87B9-C1CA-6EE7-C06D95F8CF5E}"/>
              </a:ext>
            </a:extLst>
          </p:cNvPr>
          <p:cNvSpPr txBox="1">
            <a:spLocks/>
          </p:cNvSpPr>
          <p:nvPr/>
        </p:nvSpPr>
        <p:spPr>
          <a:xfrm>
            <a:off x="2188363" y="5890774"/>
            <a:ext cx="7367587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Can you use each one of them in a sentence?</a:t>
            </a:r>
          </a:p>
        </p:txBody>
      </p:sp>
      <p:sp>
        <p:nvSpPr>
          <p:cNvPr id="3" name="rope">
            <a:extLst>
              <a:ext uri="{FF2B5EF4-FFF2-40B4-BE49-F238E27FC236}">
                <a16:creationId xmlns:a16="http://schemas.microsoft.com/office/drawing/2014/main" id="{C4CB92EC-6C1D-5B19-ACAF-E7309E31F1FE}"/>
              </a:ext>
            </a:extLst>
          </p:cNvPr>
          <p:cNvSpPr txBox="1">
            <a:spLocks/>
          </p:cNvSpPr>
          <p:nvPr/>
        </p:nvSpPr>
        <p:spPr>
          <a:xfrm>
            <a:off x="7479753" y="438602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circus</a:t>
            </a:r>
          </a:p>
        </p:txBody>
      </p:sp>
      <p:sp>
        <p:nvSpPr>
          <p:cNvPr id="8" name="rope">
            <a:extLst>
              <a:ext uri="{FF2B5EF4-FFF2-40B4-BE49-F238E27FC236}">
                <a16:creationId xmlns:a16="http://schemas.microsoft.com/office/drawing/2014/main" id="{C5829AE9-CB30-D801-2925-94A2BEC56A7C}"/>
              </a:ext>
            </a:extLst>
          </p:cNvPr>
          <p:cNvSpPr txBox="1">
            <a:spLocks/>
          </p:cNvSpPr>
          <p:nvPr/>
        </p:nvSpPr>
        <p:spPr>
          <a:xfrm>
            <a:off x="7479753" y="496501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circulate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3" grpId="0" animBg="1"/>
      <p:bldP spid="27" grpId="0" animBg="1"/>
      <p:bldP spid="3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29A9E2-F6B9-894D-A954-0EB23695B0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629D49B-C359-B4FF-72F9-33ED976C81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CDE76806-A554-5368-E2E6-1629BC9EAC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4843C27-AB79-50F7-A8E2-B957B9B5136E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F58DDB2-55CE-D7E3-D5D2-EDDC021E1F1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C815794-B8E8-7DE1-B400-FC89C4E660F0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scientist’s </a:t>
            </a:r>
            <a:r>
              <a:rPr lang="en-GB" sz="3400" dirty="0" err="1">
                <a:solidFill>
                  <a:schemeClr val="bg1"/>
                </a:solidFill>
              </a:rPr>
              <a:t>accumen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dirty="0" err="1">
                <a:solidFill>
                  <a:schemeClr val="bg1"/>
                </a:solidFill>
              </a:rPr>
              <a:t>acuracy</a:t>
            </a:r>
            <a:r>
              <a:rPr lang="en-GB" sz="3400" dirty="0">
                <a:solidFill>
                  <a:schemeClr val="bg1"/>
                </a:solidFill>
              </a:rPr>
              <a:t> allowed her to make an </a:t>
            </a:r>
            <a:r>
              <a:rPr lang="en-GB" sz="3400" dirty="0" err="1">
                <a:solidFill>
                  <a:schemeClr val="bg1"/>
                </a:solidFill>
              </a:rPr>
              <a:t>accurete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dirty="0" err="1">
                <a:solidFill>
                  <a:schemeClr val="bg1"/>
                </a:solidFill>
              </a:rPr>
              <a:t>jugement</a:t>
            </a:r>
            <a:r>
              <a:rPr lang="en-GB" sz="3400" dirty="0">
                <a:solidFill>
                  <a:schemeClr val="bg1"/>
                </a:solidFill>
              </a:rPr>
              <a:t> about the results.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F70514-BB42-A03B-91D9-2552E6C26901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scientist’s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acumen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accuracy</a:t>
            </a:r>
            <a:r>
              <a:rPr lang="en-GB" sz="3400" dirty="0">
                <a:solidFill>
                  <a:schemeClr val="bg1"/>
                </a:solidFill>
              </a:rPr>
              <a:t> allowed her to make an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accurate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judgement</a:t>
            </a:r>
            <a:r>
              <a:rPr lang="en-GB" sz="3400" dirty="0">
                <a:solidFill>
                  <a:schemeClr val="bg1"/>
                </a:solidFill>
              </a:rPr>
              <a:t> about the results.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1741CF-62EC-63BE-25AB-001847C68E6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scientist’s acumen and accuracy allowed her to make an accurate judgement about the results.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9BB196D-8B53-6DE0-557B-54BB9F8DE3B2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40DCB1-A54A-4CF7-9688-1BFC4E55B86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5487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B6EAC2-BAF9-0980-A293-CF6D21FC5E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94936336-9F0D-D0E9-2370-1E2D16F421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991EF873-15AA-3740-F2D9-633618E3B9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FC8CD2F-F4A5-9C1B-D84B-53E09CFA3FA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B777457D-85C8-4C29-08EF-5212159D96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1BF26B3-2611-BC95-9EF5-7CEB5B131743}"/>
              </a:ext>
            </a:extLst>
          </p:cNvPr>
          <p:cNvSpPr txBox="1"/>
          <p:nvPr/>
        </p:nvSpPr>
        <p:spPr>
          <a:xfrm>
            <a:off x="332509" y="201349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</a:t>
            </a:r>
            <a:r>
              <a:rPr lang="en-GB" sz="3200" dirty="0" err="1">
                <a:solidFill>
                  <a:schemeClr val="bg1"/>
                </a:solidFill>
              </a:rPr>
              <a:t>performars</a:t>
            </a:r>
            <a:r>
              <a:rPr lang="en-GB" sz="3200" dirty="0">
                <a:solidFill>
                  <a:schemeClr val="bg1"/>
                </a:solidFill>
              </a:rPr>
              <a:t> marched around the </a:t>
            </a:r>
            <a:r>
              <a:rPr lang="en-GB" sz="3200" dirty="0" err="1">
                <a:solidFill>
                  <a:schemeClr val="bg1"/>
                </a:solidFill>
              </a:rPr>
              <a:t>circas</a:t>
            </a:r>
            <a:r>
              <a:rPr lang="en-GB" sz="3200" dirty="0">
                <a:solidFill>
                  <a:schemeClr val="bg1"/>
                </a:solidFill>
              </a:rPr>
              <a:t> in a wide </a:t>
            </a:r>
            <a:r>
              <a:rPr lang="en-GB" sz="3200" dirty="0" err="1">
                <a:solidFill>
                  <a:schemeClr val="bg1"/>
                </a:solidFill>
              </a:rPr>
              <a:t>circel</a:t>
            </a:r>
            <a:r>
              <a:rPr lang="en-GB" sz="3200" dirty="0">
                <a:solidFill>
                  <a:schemeClr val="bg1"/>
                </a:solidFill>
              </a:rPr>
              <a:t>, </a:t>
            </a:r>
            <a:r>
              <a:rPr lang="en-GB" sz="3200" dirty="0" err="1">
                <a:solidFill>
                  <a:schemeClr val="bg1"/>
                </a:solidFill>
              </a:rPr>
              <a:t>carefuly</a:t>
            </a:r>
            <a:r>
              <a:rPr lang="en-GB" sz="3200" dirty="0">
                <a:solidFill>
                  <a:schemeClr val="bg1"/>
                </a:solidFill>
              </a:rPr>
              <a:t> measuring the </a:t>
            </a:r>
            <a:r>
              <a:rPr lang="en-GB" sz="3200" dirty="0" err="1">
                <a:solidFill>
                  <a:schemeClr val="bg1"/>
                </a:solidFill>
              </a:rPr>
              <a:t>circkumference</a:t>
            </a:r>
            <a:r>
              <a:rPr lang="en-GB" sz="3200" dirty="0">
                <a:solidFill>
                  <a:schemeClr val="bg1"/>
                </a:solidFill>
              </a:rPr>
              <a:t> of the ring.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DB0DDE-90BB-CD50-2982-A0DAF1DDCAEB}"/>
              </a:ext>
            </a:extLst>
          </p:cNvPr>
          <p:cNvSpPr txBox="1"/>
          <p:nvPr/>
        </p:nvSpPr>
        <p:spPr>
          <a:xfrm>
            <a:off x="332509" y="5064137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performers</a:t>
            </a:r>
            <a:r>
              <a:rPr lang="en-GB" sz="3200" dirty="0">
                <a:solidFill>
                  <a:schemeClr val="bg1"/>
                </a:solidFill>
              </a:rPr>
              <a:t> marched around 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circus</a:t>
            </a:r>
            <a:r>
              <a:rPr lang="en-GB" sz="3200" dirty="0">
                <a:solidFill>
                  <a:schemeClr val="bg1"/>
                </a:solidFill>
              </a:rPr>
              <a:t> in a wide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circle</a:t>
            </a:r>
            <a:r>
              <a:rPr lang="en-GB" sz="3200" dirty="0">
                <a:solidFill>
                  <a:schemeClr val="bg1"/>
                </a:solidFill>
              </a:rPr>
              <a:t>,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carefully</a:t>
            </a:r>
            <a:r>
              <a:rPr lang="en-GB" sz="3200" dirty="0">
                <a:solidFill>
                  <a:schemeClr val="bg1"/>
                </a:solidFill>
              </a:rPr>
              <a:t> measuring 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circumference</a:t>
            </a:r>
            <a:r>
              <a:rPr lang="en-GB" sz="3200" dirty="0">
                <a:solidFill>
                  <a:schemeClr val="bg1"/>
                </a:solidFill>
              </a:rPr>
              <a:t> of the ring.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A4A048-2E4F-2C20-E0F0-8981D6A7ED4B}"/>
              </a:ext>
            </a:extLst>
          </p:cNvPr>
          <p:cNvSpPr txBox="1"/>
          <p:nvPr/>
        </p:nvSpPr>
        <p:spPr>
          <a:xfrm>
            <a:off x="332509" y="3538815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performers marched around the circus in a wide circle, carefully measuring the circumference of the ring.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6F78959-4D43-B6A2-14B1-8F779C317BF5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F43A52B-10F3-B85A-8B25-595BF50B0322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452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F9F7A27B-67C5-7856-C143-548A057D24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A7556B9-0769-49F4-543E-098460197CF1}"/>
              </a:ext>
            </a:extLst>
          </p:cNvPr>
          <p:cNvSpPr/>
          <p:nvPr/>
        </p:nvSpPr>
        <p:spPr>
          <a:xfrm>
            <a:off x="2110821" y="162679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42992D8F-826E-676D-1149-0EB67C44D5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9523" y="1741419"/>
            <a:ext cx="5882068" cy="3489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400" noProof="0" dirty="0">
                <a:solidFill>
                  <a:schemeClr val="tx1"/>
                </a:solidFill>
                <a:latin typeface="+mn-lt"/>
              </a:rPr>
              <a:t>accurate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400" dirty="0">
                <a:solidFill>
                  <a:schemeClr val="tx1"/>
                </a:solidFill>
              </a:rPr>
              <a:t>accuracy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400" noProof="0" dirty="0">
                <a:solidFill>
                  <a:schemeClr val="tx1"/>
                </a:solidFill>
                <a:latin typeface="+mn-lt"/>
              </a:rPr>
              <a:t>acupuncture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400" noProof="0" dirty="0">
                <a:solidFill>
                  <a:schemeClr val="tx1"/>
                </a:solidFill>
                <a:latin typeface="+mn-lt"/>
              </a:rPr>
              <a:t>acute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400" noProof="0" dirty="0">
                <a:solidFill>
                  <a:schemeClr val="tx1"/>
                </a:solidFill>
                <a:latin typeface="+mn-lt"/>
              </a:rPr>
              <a:t>acuity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400" dirty="0">
                <a:solidFill>
                  <a:schemeClr val="tx1"/>
                </a:solidFill>
                <a:latin typeface="+mn-lt"/>
              </a:rPr>
              <a:t>acumen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400" dirty="0">
                <a:solidFill>
                  <a:schemeClr val="tx1"/>
                </a:solidFill>
                <a:latin typeface="+mn-lt"/>
              </a:rPr>
              <a:t>circle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400" dirty="0">
                <a:solidFill>
                  <a:schemeClr val="tx1"/>
                </a:solidFill>
                <a:latin typeface="+mn-lt"/>
              </a:rPr>
              <a:t>circuit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400" dirty="0">
                <a:solidFill>
                  <a:schemeClr val="tx1"/>
                </a:solidFill>
                <a:latin typeface="+mn-lt"/>
              </a:rPr>
              <a:t>circumference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400" dirty="0">
                <a:solidFill>
                  <a:schemeClr val="tx1"/>
                </a:solidFill>
                <a:latin typeface="+mn-lt"/>
              </a:rPr>
              <a:t>circa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400" noProof="0" dirty="0">
                <a:solidFill>
                  <a:schemeClr val="tx1"/>
                </a:solidFill>
                <a:latin typeface="+mn-lt"/>
              </a:rPr>
              <a:t>circus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400" dirty="0">
                <a:solidFill>
                  <a:schemeClr val="tx1"/>
                </a:solidFill>
                <a:latin typeface="+mn-lt"/>
              </a:rPr>
              <a:t>circulate</a:t>
            </a:r>
            <a:endParaRPr lang="en-GB" sz="2400" noProof="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C62B7B8-3A73-DA7E-1429-20040E469C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6BA96BE8-3D22-3054-3EE9-E33936F4C4A5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50AF1C92-0210-3EFE-70B4-7FBA8B5469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1555" y="355846"/>
            <a:ext cx="1052912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start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or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rate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puncture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461555" y="3710866"/>
            <a:ext cx="11469188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do you think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and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469188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and 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 sharp!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287994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67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168545"/>
            <a:ext cx="7639291" cy="255454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“acuere” means to sharpen and “acus” means needle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C867DD0-1021-F160-CA07-7B85FF5D46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Emile's aim is accurate.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033260" y="2168630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FFFF00"/>
                </a:solidFill>
              </a:rPr>
              <a:t>accu</a:t>
            </a:r>
            <a:r>
              <a:rPr lang="en-GB" sz="8000" dirty="0">
                <a:solidFill>
                  <a:schemeClr val="bg1"/>
                </a:solidFill>
              </a:rPr>
              <a:t>rate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852" y="1981713"/>
            <a:ext cx="3970447" cy="5115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5973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8EC7C73-54E4-0BC9-C2A0-51CC0E3AA3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366558" y="1301996"/>
            <a:ext cx="61998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acu</a:t>
            </a:r>
            <a:r>
              <a:rPr lang="en-GB" sz="8000" dirty="0">
                <a:solidFill>
                  <a:schemeClr val="bg1"/>
                </a:solidFill>
              </a:rPr>
              <a:t>puncture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4573450" cy="3605907"/>
          </a:xfrm>
          <a:prstGeom prst="rect">
            <a:avLst/>
          </a:prstGeom>
        </p:spPr>
      </p:pic>
      <p:pic>
        <p:nvPicPr>
          <p:cNvPr id="6" name="Picture 5" descr="A person cutting a person's hair&#10;&#10;Description automatically generated with medium confidence">
            <a:extLst>
              <a:ext uri="{FF2B5EF4-FFF2-40B4-BE49-F238E27FC236}">
                <a16:creationId xmlns:a16="http://schemas.microsoft.com/office/drawing/2014/main" id="{4C9A1011-28BD-91F7-C5E6-CE6943BDB7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2477" y="2573351"/>
            <a:ext cx="2601910" cy="390286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6456A82-06D1-14D4-07EC-CB797F98BDD9}"/>
              </a:ext>
            </a:extLst>
          </p:cNvPr>
          <p:cNvSpPr txBox="1"/>
          <p:nvPr/>
        </p:nvSpPr>
        <p:spPr>
          <a:xfrm>
            <a:off x="8331864" y="2366457"/>
            <a:ext cx="2105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Do NOT try this!</a:t>
            </a:r>
          </a:p>
        </p:txBody>
      </p:sp>
    </p:spTree>
    <p:extLst>
      <p:ext uri="{BB962C8B-B14F-4D97-AF65-F5344CB8AC3E}">
        <p14:creationId xmlns:p14="http://schemas.microsoft.com/office/powerpoint/2010/main" val="4156993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33AEA15-A950-BF06-73B7-D899ED9416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83266" y="2147826"/>
            <a:ext cx="54951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acu</a:t>
            </a:r>
            <a:r>
              <a:rPr lang="en-GB" sz="8000" dirty="0">
                <a:solidFill>
                  <a:schemeClr val="bg1"/>
                </a:solidFill>
              </a:rPr>
              <a:t>te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004EFF-08D0-3574-E859-96967EEDD1AC}"/>
              </a:ext>
            </a:extLst>
          </p:cNvPr>
          <p:cNvSpPr txBox="1"/>
          <p:nvPr/>
        </p:nvSpPr>
        <p:spPr>
          <a:xfrm>
            <a:off x="7630820" y="2644170"/>
            <a:ext cx="32219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An acute angle is less than 90</a:t>
            </a:r>
            <a:r>
              <a:rPr lang="en-GB" dirty="0">
                <a:solidFill>
                  <a:schemeClr val="bg1"/>
                </a:solidFill>
                <a:sym typeface="Wingdings" panose="05000000000000000000" pitchFamily="2" charset="2"/>
              </a:rPr>
              <a:t>˚ and is sharp.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5B09B89-DFA9-6E0E-0DE1-40F8BE914F29}"/>
              </a:ext>
            </a:extLst>
          </p:cNvPr>
          <p:cNvSpPr/>
          <p:nvPr/>
        </p:nvSpPr>
        <p:spPr>
          <a:xfrm>
            <a:off x="4886036" y="3429000"/>
            <a:ext cx="4202546" cy="2269835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9C5FD30-514A-5DF0-2F31-66F75DEE23DE}"/>
              </a:ext>
            </a:extLst>
          </p:cNvPr>
          <p:cNvGrpSpPr/>
          <p:nvPr/>
        </p:nvGrpSpPr>
        <p:grpSpPr>
          <a:xfrm>
            <a:off x="5430982" y="3814618"/>
            <a:ext cx="2906685" cy="1558172"/>
            <a:chOff x="5430982" y="3814618"/>
            <a:chExt cx="2906685" cy="1558172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720697D7-A7E1-3E24-4EFD-D6BC716E2D29}"/>
                </a:ext>
              </a:extLst>
            </p:cNvPr>
            <p:cNvCxnSpPr/>
            <p:nvPr/>
          </p:nvCxnSpPr>
          <p:spPr>
            <a:xfrm>
              <a:off x="5430982" y="5283200"/>
              <a:ext cx="2906685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6D6441FD-3D9E-9180-ABD6-D920F73D1D1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430982" y="3814618"/>
              <a:ext cx="2789382" cy="1468582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" name="Arc 11">
              <a:extLst>
                <a:ext uri="{FF2B5EF4-FFF2-40B4-BE49-F238E27FC236}">
                  <a16:creationId xmlns:a16="http://schemas.microsoft.com/office/drawing/2014/main" id="{D5FAB5AF-5A91-DEB2-B03C-AB5327DAB83F}"/>
                </a:ext>
              </a:extLst>
            </p:cNvPr>
            <p:cNvSpPr/>
            <p:nvPr/>
          </p:nvSpPr>
          <p:spPr>
            <a:xfrm>
              <a:off x="5545931" y="4867275"/>
              <a:ext cx="748285" cy="505515"/>
            </a:xfrm>
            <a:prstGeom prst="arc">
              <a:avLst>
                <a:gd name="adj1" fmla="val 19111680"/>
                <a:gd name="adj2" fmla="val 1600721"/>
              </a:avLst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757FCE69-D129-CC42-76A1-DF2CB3CF1A46}"/>
              </a:ext>
            </a:extLst>
          </p:cNvPr>
          <p:cNvSpPr txBox="1"/>
          <p:nvPr/>
        </p:nvSpPr>
        <p:spPr>
          <a:xfrm>
            <a:off x="6896849" y="4359871"/>
            <a:ext cx="10067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An acute angle</a:t>
            </a:r>
          </a:p>
        </p:txBody>
      </p:sp>
      <p:pic>
        <p:nvPicPr>
          <p:cNvPr id="15" name="Picture 14" descr="A picture containing wheel&#10;&#10;Description automatically generated">
            <a:extLst>
              <a:ext uri="{FF2B5EF4-FFF2-40B4-BE49-F238E27FC236}">
                <a16:creationId xmlns:a16="http://schemas.microsoft.com/office/drawing/2014/main" id="{434E444F-DD0F-A4E2-1B41-6182DE58C51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1" y="321648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2270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64228FF0-A6C3-A03D-1E42-5031416090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26182" y="2179716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acu</a:t>
            </a:r>
            <a:r>
              <a:rPr lang="en-GB" sz="8000" dirty="0">
                <a:solidFill>
                  <a:schemeClr val="bg1"/>
                </a:solidFill>
              </a:rPr>
              <a:t>ity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0909E5F-13AC-9C56-0AF3-5C799873B5B4}"/>
              </a:ext>
            </a:extLst>
          </p:cNvPr>
          <p:cNvSpPr txBox="1"/>
          <p:nvPr/>
        </p:nvSpPr>
        <p:spPr>
          <a:xfrm>
            <a:off x="5126182" y="3381296"/>
            <a:ext cx="3959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Sharpness or clarity of thought or hearing.</a:t>
            </a:r>
          </a:p>
        </p:txBody>
      </p:sp>
      <p:pic>
        <p:nvPicPr>
          <p:cNvPr id="8" name="Picture 7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6F91365-411F-0ED8-1943-833B57BCBEB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4573450" cy="3605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7221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, background pattern&#10;&#10;Description automatically generated">
            <a:extLst>
              <a:ext uri="{FF2B5EF4-FFF2-40B4-BE49-F238E27FC236}">
                <a16:creationId xmlns:a16="http://schemas.microsoft.com/office/drawing/2014/main" id="{DD9684CA-8A9A-6742-877D-5FB43AE348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1555" y="355846"/>
            <a:ext cx="1052912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start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circ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3" y="2394473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circ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circ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uit 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circ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461553" y="3429000"/>
            <a:ext cx="11469188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do you think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circ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3" y="4934302"/>
            <a:ext cx="11469188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Circ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ring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287994"/>
            <a:ext cx="1484859" cy="191313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C42ACE7-B49A-3AFC-4FC1-B512ECC0AE09}"/>
              </a:ext>
            </a:extLst>
          </p:cNvPr>
          <p:cNvSpPr txBox="1"/>
          <p:nvPr/>
        </p:nvSpPr>
        <p:spPr>
          <a:xfrm>
            <a:off x="548640" y="6052457"/>
            <a:ext cx="11382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“Circum” (like circumstances or circumference) means around.</a:t>
            </a:r>
          </a:p>
        </p:txBody>
      </p:sp>
    </p:spTree>
    <p:extLst>
      <p:ext uri="{BB962C8B-B14F-4D97-AF65-F5344CB8AC3E}">
        <p14:creationId xmlns:p14="http://schemas.microsoft.com/office/powerpoint/2010/main" val="550965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476321"/>
            <a:ext cx="7639291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“circulus” means circle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023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453</Words>
  <Application>Microsoft Office PowerPoint</Application>
  <PresentationFormat>Widescreen</PresentationFormat>
  <Paragraphs>76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Andika</vt:lpstr>
      <vt:lpstr>Wingdings</vt:lpstr>
      <vt:lpstr>Aptos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39</cp:revision>
  <dcterms:created xsi:type="dcterms:W3CDTF">2022-05-31T09:42:07Z</dcterms:created>
  <dcterms:modified xsi:type="dcterms:W3CDTF">2026-06-05T10:02:14Z</dcterms:modified>
</cp:coreProperties>
</file>